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  <p:sldMasterId id="2147483660" r:id="rId6"/>
  </p:sldMasterIdLst>
  <p:notesMasterIdLst>
    <p:notesMasterId r:id="rId34"/>
  </p:notesMasterIdLst>
  <p:sldIdLst>
    <p:sldId id="269" r:id="rId7"/>
    <p:sldId id="259" r:id="rId8"/>
    <p:sldId id="293" r:id="rId9"/>
    <p:sldId id="301" r:id="rId10"/>
    <p:sldId id="294" r:id="rId11"/>
    <p:sldId id="296" r:id="rId12"/>
    <p:sldId id="280" r:id="rId13"/>
    <p:sldId id="282" r:id="rId14"/>
    <p:sldId id="302" r:id="rId15"/>
    <p:sldId id="273" r:id="rId16"/>
    <p:sldId id="272" r:id="rId17"/>
    <p:sldId id="276" r:id="rId18"/>
    <p:sldId id="277" r:id="rId19"/>
    <p:sldId id="278" r:id="rId20"/>
    <p:sldId id="275" r:id="rId21"/>
    <p:sldId id="300" r:id="rId22"/>
    <p:sldId id="297" r:id="rId23"/>
    <p:sldId id="298" r:id="rId24"/>
    <p:sldId id="306" r:id="rId25"/>
    <p:sldId id="307" r:id="rId26"/>
    <p:sldId id="308" r:id="rId27"/>
    <p:sldId id="303" r:id="rId28"/>
    <p:sldId id="309" r:id="rId29"/>
    <p:sldId id="310" r:id="rId30"/>
    <p:sldId id="287" r:id="rId31"/>
    <p:sldId id="265" r:id="rId32"/>
    <p:sldId id="267" r:id="rId33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6387"/>
    <a:srgbClr val="F0B3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38273" autoAdjust="0"/>
  </p:normalViewPr>
  <p:slideViewPr>
    <p:cSldViewPr snapToGrid="0" snapToObjects="1" showGuides="1">
      <p:cViewPr>
        <p:scale>
          <a:sx n="80" d="100"/>
          <a:sy n="80" d="100"/>
        </p:scale>
        <p:origin x="-1590" y="-264"/>
      </p:cViewPr>
      <p:guideLst>
        <p:guide orient="horz" pos="2125"/>
        <p:guide pos="7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83BE865-A461-4D62-B8A9-7B48EADBE25A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9F75E56C-37D7-4B85-8D10-5C670B06D4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583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5E56C-37D7-4B85-8D10-5C670B06D4A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55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3BC644-DEAF-4946-8CD6-7C35DD3A0BB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64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335" y="4409759"/>
            <a:ext cx="5122333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 fontScale="70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3BC644-DEAF-4946-8CD6-7C35DD3A0BB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64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335" y="4409759"/>
            <a:ext cx="5122333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0F90E8-E7AA-7D49-B7AD-8B57F55EB5A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998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5E56C-37D7-4B85-8D10-5C670B06D4A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6097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3BC644-DEAF-4946-8CD6-7C35DD3A0BB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64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335" y="4409759"/>
            <a:ext cx="5122333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5E56C-37D7-4B85-8D10-5C670B06D4A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0502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5E56C-37D7-4B85-8D10-5C670B06D4A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5865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5E56C-37D7-4B85-8D10-5C670B06D4A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3792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5E56C-37D7-4B85-8D10-5C670B06D4A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8874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5E56C-37D7-4B85-8D10-5C670B06D4A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719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5E56C-37D7-4B85-8D10-5C670B06D4A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5106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5E56C-37D7-4B85-8D10-5C670B06D4A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49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5E56C-37D7-4B85-8D10-5C670B06D4A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9797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5E56C-37D7-4B85-8D10-5C670B06D4A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8467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5E56C-37D7-4B85-8D10-5C670B06D4A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4662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5E56C-37D7-4B85-8D10-5C670B06D4A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4480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5E56C-37D7-4B85-8D10-5C670B06D4A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1976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5E56C-37D7-4B85-8D10-5C670B06D4A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089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5E56C-37D7-4B85-8D10-5C670B06D4A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369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5E56C-37D7-4B85-8D10-5C670B06D4A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778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5E56C-37D7-4B85-8D10-5C670B06D4A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998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5E56C-37D7-4B85-8D10-5C670B06D4A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999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5E56C-37D7-4B85-8D10-5C670B06D4A7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99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5E56C-37D7-4B85-8D10-5C670B06D4A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834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5E56C-37D7-4B85-8D10-5C670B06D4A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70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5E56C-37D7-4B85-8D10-5C670B06D4A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05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30205"/>
            <a:ext cx="8403246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z="4400" dirty="0" smtClean="0">
                <a:solidFill>
                  <a:srgbClr val="356387"/>
                </a:solidFill>
                <a:latin typeface="Rockwell"/>
                <a:cs typeface="Rockwell"/>
              </a:rPr>
              <a:t>Header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43140"/>
            <a:ext cx="6400800" cy="31956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3E9C-AAF4-004C-A128-9B240C7630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69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356387"/>
                </a:solidFill>
                <a:latin typeface="Rockwell"/>
                <a:cs typeface="Rockwell"/>
              </a:rPr>
              <a:t>Header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3E9C-AAF4-004C-A128-9B240C7630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90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z="4400" dirty="0" smtClean="0">
                <a:solidFill>
                  <a:srgbClr val="356387"/>
                </a:solidFill>
                <a:latin typeface="Rockwell"/>
                <a:cs typeface="Rockwell"/>
              </a:rPr>
              <a:t>Header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3E9C-AAF4-004C-A128-9B240C7630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178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909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732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727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369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83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71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35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356387"/>
                </a:solidFill>
                <a:latin typeface="Rockwell"/>
                <a:cs typeface="Rockwell"/>
              </a:rPr>
              <a:t>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3E9C-AAF4-004C-A128-9B240C7630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75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955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364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45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838272"/>
            <a:ext cx="8246383" cy="318145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356387"/>
                </a:solidFill>
                <a:latin typeface="Rockwell"/>
                <a:cs typeface="Rockwell"/>
              </a:rPr>
              <a:t>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15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1C231E-9597-5A45-BC27-5F14FE045E2D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3E9C-AAF4-004C-A128-9B240C7630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21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sz="4400" dirty="0" smtClean="0">
                <a:solidFill>
                  <a:srgbClr val="356387"/>
                </a:solidFill>
                <a:latin typeface="Rockwell"/>
                <a:cs typeface="Rockwell"/>
              </a:rPr>
              <a:t>Header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728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356387"/>
                </a:solidFill>
                <a:latin typeface="Rockwell"/>
                <a:cs typeface="Rockwell"/>
              </a:rPr>
              <a:t>Header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3E9C-AAF4-004C-A128-9B240C7630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61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3E9C-AAF4-004C-A128-9B240C7630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78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  <a:latin typeface="Rockwell"/>
                <a:cs typeface="Rockwel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3E9C-AAF4-004C-A128-9B240C7630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24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3E9C-AAF4-004C-A128-9B240C7630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4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 smtClean="0">
                <a:solidFill>
                  <a:srgbClr val="356387"/>
                </a:solidFill>
                <a:latin typeface="Rockwell"/>
                <a:cs typeface="Rockwell"/>
              </a:rPr>
              <a:t>Header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63E9C-AAF4-004C-A128-9B240C76303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mp_logo_87_RGB-FY16-large-01.pn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088" y="6356350"/>
            <a:ext cx="925390" cy="32636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1" y="-12246"/>
            <a:ext cx="9144001" cy="56260"/>
          </a:xfrm>
          <a:prstGeom prst="rect">
            <a:avLst/>
          </a:prstGeom>
          <a:solidFill>
            <a:srgbClr val="356387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00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0B310"/>
        </a:buClr>
        <a:buFont typeface="Wingdings" charset="2"/>
        <a:buChar char="§"/>
        <a:defRPr sz="32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0B310"/>
        </a:buClr>
        <a:buFont typeface="Wingdings" charset="2"/>
        <a:buChar char="§"/>
        <a:defRPr sz="28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0B310"/>
        </a:buClr>
        <a:buFont typeface="Wingdings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0B310"/>
        </a:buClr>
        <a:buFont typeface="Arial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0B310"/>
        </a:buClr>
        <a:buSzPct val="100000"/>
        <a:buFont typeface="Arial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9/8/2016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17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dg.tif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9652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1" y="-12246"/>
            <a:ext cx="9144001" cy="56260"/>
          </a:xfrm>
          <a:prstGeom prst="rect">
            <a:avLst/>
          </a:prstGeom>
          <a:solidFill>
            <a:srgbClr val="356387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356" y="185291"/>
            <a:ext cx="33677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356387"/>
                </a:solidFill>
                <a:latin typeface="Rockwell"/>
                <a:cs typeface="Rockwell"/>
              </a:rPr>
              <a:t>About Us</a:t>
            </a:r>
            <a:endParaRPr lang="en-US" sz="4400" dirty="0">
              <a:solidFill>
                <a:srgbClr val="356387"/>
              </a:solidFill>
              <a:latin typeface="Rockwell"/>
              <a:cs typeface="Rockwel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263" y="1179215"/>
            <a:ext cx="8515966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Clr>
                <a:srgbClr val="E8AD1D"/>
              </a:buClr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Measured Progress, a not-for-profit organization, is a pioneer in authentic,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standards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-based assessments. We connect the K–12 educational community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with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innovative and flexible assessment solutions.</a:t>
            </a:r>
          </a:p>
          <a:p>
            <a:pPr marL="342900" indent="-342900">
              <a:lnSpc>
                <a:spcPct val="130000"/>
              </a:lnSpc>
              <a:buClr>
                <a:srgbClr val="E8AD1D"/>
              </a:buClr>
              <a:buFont typeface="Wingdings" charset="2"/>
              <a:buChar char="§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849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157988"/>
            <a:ext cx="8153400" cy="5053643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endParaRPr lang="en-US" sz="1200" dirty="0"/>
          </a:p>
          <a:p>
            <a:r>
              <a:rPr lang="en-US" sz="1200" b="1" dirty="0">
                <a:solidFill>
                  <a:schemeClr val="tx1"/>
                </a:solidFill>
              </a:rPr>
              <a:t>Three major components: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pPr lvl="1">
              <a:buFont typeface="+mj-lt"/>
              <a:buAutoNum type="arabicPeriod"/>
            </a:pPr>
            <a:r>
              <a:rPr lang="en-US" sz="1200" b="1" dirty="0">
                <a:solidFill>
                  <a:schemeClr val="tx1"/>
                </a:solidFill>
              </a:rPr>
              <a:t>Accessible Assessment </a:t>
            </a:r>
            <a:r>
              <a:rPr lang="en-US" sz="1200" b="1" dirty="0" smtClean="0">
                <a:solidFill>
                  <a:schemeClr val="tx1"/>
                </a:solidFill>
              </a:rPr>
              <a:t>Content</a:t>
            </a:r>
            <a:r>
              <a:rPr lang="en-US" sz="1200" dirty="0" smtClean="0">
                <a:solidFill>
                  <a:schemeClr val="tx1"/>
                </a:solidFill>
              </a:rPr>
              <a:t>: include </a:t>
            </a:r>
            <a:r>
              <a:rPr lang="en-US" sz="1200" dirty="0">
                <a:solidFill>
                  <a:schemeClr val="tx1"/>
                </a:solidFill>
              </a:rPr>
              <a:t>alternate or supplemental content representations, sequences, and/or information about companion </a:t>
            </a:r>
            <a:r>
              <a:rPr lang="en-US" sz="1200" dirty="0" smtClean="0">
                <a:solidFill>
                  <a:schemeClr val="tx1"/>
                </a:solidFill>
              </a:rPr>
              <a:t>material.</a:t>
            </a:r>
          </a:p>
          <a:p>
            <a:pPr lvl="1">
              <a:buFont typeface="+mj-lt"/>
              <a:buAutoNum type="arabicPeriod"/>
            </a:pPr>
            <a:endParaRPr lang="en-US" sz="1200" b="1" dirty="0">
              <a:solidFill>
                <a:schemeClr val="tx1"/>
              </a:solidFill>
            </a:endParaRPr>
          </a:p>
          <a:p>
            <a:pPr lvl="1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Test </a:t>
            </a:r>
            <a:r>
              <a:rPr lang="en-US" sz="1200" b="1" dirty="0">
                <a:solidFill>
                  <a:schemeClr val="tx1"/>
                </a:solidFill>
              </a:rPr>
              <a:t>Taker Personal Needs Profile (</a:t>
            </a:r>
            <a:r>
              <a:rPr lang="en-US" sz="1200" b="1" dirty="0" smtClean="0">
                <a:solidFill>
                  <a:schemeClr val="tx1"/>
                </a:solidFill>
              </a:rPr>
              <a:t>PNP</a:t>
            </a:r>
            <a:r>
              <a:rPr lang="en-US" sz="1200" dirty="0" smtClean="0">
                <a:solidFill>
                  <a:schemeClr val="tx1"/>
                </a:solidFill>
              </a:rPr>
              <a:t>): Information </a:t>
            </a:r>
            <a:r>
              <a:rPr lang="en-US" sz="1200" dirty="0">
                <a:solidFill>
                  <a:schemeClr val="tx1"/>
                </a:solidFill>
              </a:rPr>
              <a:t>is used with the APIP QTI package by having all information needed to enable the various accessibility elements in the assessment content.  </a:t>
            </a:r>
            <a:endParaRPr lang="en-US" sz="1200" dirty="0" smtClean="0">
              <a:solidFill>
                <a:schemeClr val="tx1"/>
              </a:solidFill>
            </a:endParaRPr>
          </a:p>
          <a:p>
            <a:pPr lvl="1">
              <a:buFont typeface="+mj-lt"/>
              <a:buAutoNum type="arabicPeriod"/>
            </a:pPr>
            <a:endParaRPr lang="en-US" sz="1200" dirty="0">
              <a:solidFill>
                <a:schemeClr val="tx1"/>
              </a:solidFill>
            </a:endParaRPr>
          </a:p>
          <a:p>
            <a:pPr lvl="1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Assessment </a:t>
            </a:r>
            <a:r>
              <a:rPr lang="en-US" sz="1200" b="1" dirty="0">
                <a:solidFill>
                  <a:schemeClr val="tx1"/>
                </a:solidFill>
              </a:rPr>
              <a:t>Delivery </a:t>
            </a:r>
            <a:r>
              <a:rPr lang="en-US" sz="1200" b="1" dirty="0" smtClean="0">
                <a:solidFill>
                  <a:schemeClr val="tx1"/>
                </a:solidFill>
              </a:rPr>
              <a:t>System</a:t>
            </a:r>
            <a:r>
              <a:rPr lang="en-US" sz="1200" dirty="0" smtClean="0">
                <a:solidFill>
                  <a:schemeClr val="tx1"/>
                </a:solidFill>
              </a:rPr>
              <a:t>: Delivery </a:t>
            </a:r>
            <a:r>
              <a:rPr lang="en-US" sz="1200" dirty="0">
                <a:solidFill>
                  <a:schemeClr val="tx1"/>
                </a:solidFill>
              </a:rPr>
              <a:t>system combines the accessible content (APIP QTI) and the PNP to </a:t>
            </a:r>
            <a:r>
              <a:rPr lang="en-US" sz="1200" dirty="0" smtClean="0">
                <a:solidFill>
                  <a:schemeClr val="tx1"/>
                </a:solidFill>
              </a:rPr>
              <a:t>deliver </a:t>
            </a:r>
            <a:r>
              <a:rPr lang="en-US" sz="1200" dirty="0">
                <a:solidFill>
                  <a:schemeClr val="tx1"/>
                </a:solidFill>
              </a:rPr>
              <a:t>the </a:t>
            </a:r>
            <a:r>
              <a:rPr lang="en-US" sz="1200" dirty="0" smtClean="0">
                <a:solidFill>
                  <a:schemeClr val="tx1"/>
                </a:solidFill>
              </a:rPr>
              <a:t>appropriate testing experience for all test takers.</a:t>
            </a:r>
          </a:p>
          <a:p>
            <a:endParaRPr lang="en-US" sz="1000" dirty="0" smtClean="0"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44525" y="1131887"/>
            <a:ext cx="7862888" cy="1588"/>
          </a:xfrm>
          <a:prstGeom prst="line">
            <a:avLst/>
          </a:prstGeom>
          <a:ln w="25400">
            <a:solidFill>
              <a:srgbClr val="C03F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28"/>
          <p:cNvSpPr txBox="1">
            <a:spLocks/>
          </p:cNvSpPr>
          <p:nvPr/>
        </p:nvSpPr>
        <p:spPr>
          <a:xfrm>
            <a:off x="644525" y="114300"/>
            <a:ext cx="7964494" cy="916285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4000" b="1" i="0" baseline="0">
                <a:solidFill>
                  <a:srgbClr val="3C5174"/>
                </a:solidFill>
                <a:latin typeface="+mj-lt"/>
              </a:defRPr>
            </a:lvl1pPr>
          </a:lstStyle>
          <a:p>
            <a:pPr marL="342900" lvl="0" indent="-342900">
              <a:lnSpc>
                <a:spcPct val="110000"/>
              </a:lnSpc>
              <a:spcBef>
                <a:spcPct val="20000"/>
              </a:spcBef>
              <a:buSzPct val="100000"/>
              <a:defRPr/>
            </a:pPr>
            <a:r>
              <a:rPr lang="en-US" sz="4400" b="0" dirty="0">
                <a:solidFill>
                  <a:srgbClr val="356387"/>
                </a:solidFill>
                <a:latin typeface="Rockwell"/>
                <a:cs typeface="Rockwell"/>
              </a:rPr>
              <a:t>What is </a:t>
            </a:r>
            <a:r>
              <a:rPr lang="en-US" sz="4400" b="0" dirty="0" smtClean="0">
                <a:solidFill>
                  <a:srgbClr val="356387"/>
                </a:solidFill>
                <a:latin typeface="Rockwell"/>
                <a:cs typeface="Rockwell"/>
              </a:rPr>
              <a:t>APIP?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cher Medium" pitchFamily="50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1BD0-510A-4B43-8BCB-3DD6DF5D1A8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8" name="Picture 7" descr="BasicConcept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006" y="3844413"/>
            <a:ext cx="4249465" cy="199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42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302707"/>
            <a:ext cx="8153400" cy="5053643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00" b="1" dirty="0" smtClean="0"/>
              <a:t>APIP is a STANDARD</a:t>
            </a:r>
          </a:p>
          <a:p>
            <a:pPr marL="0" indent="0" algn="ctr">
              <a:buNone/>
            </a:pPr>
            <a:endParaRPr lang="en-US" sz="1800" b="1" dirty="0" smtClean="0"/>
          </a:p>
          <a:p>
            <a:pPr marL="0" indent="0" algn="ctr">
              <a:buNone/>
            </a:pPr>
            <a:r>
              <a:rPr lang="en-US" sz="1800" b="1" dirty="0" smtClean="0"/>
              <a:t>Accessibility is a GOAL</a:t>
            </a:r>
          </a:p>
          <a:p>
            <a:endParaRPr lang="en-US" sz="1600" dirty="0"/>
          </a:p>
          <a:p>
            <a:r>
              <a:rPr lang="en-US" sz="1600" dirty="0" smtClean="0"/>
              <a:t>Measured </a:t>
            </a:r>
            <a:r>
              <a:rPr lang="en-US" sz="1600" dirty="0"/>
              <a:t>Progress uses the </a:t>
            </a:r>
            <a:r>
              <a:rPr lang="en-US" sz="1600" dirty="0" smtClean="0"/>
              <a:t>IMS* </a:t>
            </a:r>
            <a:r>
              <a:rPr lang="en-US" sz="1600" dirty="0"/>
              <a:t>APIP (</a:t>
            </a:r>
            <a:r>
              <a:rPr lang="en-US" sz="1600" b="1" dirty="0"/>
              <a:t>Accessible Portable Item Protocol</a:t>
            </a:r>
            <a:r>
              <a:rPr lang="en-US" sz="1600" dirty="0"/>
              <a:t>) and QTI (</a:t>
            </a:r>
            <a:r>
              <a:rPr lang="en-US" sz="1600" b="1" dirty="0"/>
              <a:t>Question and Test Interoperability</a:t>
            </a:r>
            <a:r>
              <a:rPr lang="en-US" sz="1600" dirty="0"/>
              <a:t>) </a:t>
            </a:r>
            <a:r>
              <a:rPr lang="en-US" sz="1600" dirty="0" smtClean="0"/>
              <a:t>standards, </a:t>
            </a:r>
            <a:r>
              <a:rPr lang="en-US" sz="1600" dirty="0"/>
              <a:t>enabling clients to create, share, and use assessment content with rich support for accessibility. </a:t>
            </a:r>
            <a:r>
              <a:rPr lang="en-US" sz="1600" dirty="0" smtClean="0"/>
              <a:t>This allows the test developer or publisher the ability to tailor the </a:t>
            </a:r>
            <a:r>
              <a:rPr lang="en-US" sz="1600" dirty="0"/>
              <a:t>presentation of the question items to fit the accessibility needs of the user. 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/>
              <a:t>The </a:t>
            </a:r>
            <a:r>
              <a:rPr lang="en-US" sz="1600" b="1" dirty="0"/>
              <a:t>APIP v1.0 standard </a:t>
            </a:r>
            <a:r>
              <a:rPr lang="en-US" sz="1600" dirty="0"/>
              <a:t>is based on the IMS QTI v2.1 specification. </a:t>
            </a:r>
            <a:r>
              <a:rPr lang="en-US" sz="1600" dirty="0" smtClean="0"/>
              <a:t>The </a:t>
            </a:r>
            <a:r>
              <a:rPr lang="en-US" sz="1600" dirty="0"/>
              <a:t>APIP standard expands the QTI model into a comprehensive framework that encompasses the requirements for creating accessible tests. </a:t>
            </a:r>
            <a:endParaRPr lang="en-US" sz="1600" dirty="0" smtClean="0"/>
          </a:p>
          <a:p>
            <a:endParaRPr lang="en-US" sz="2000" dirty="0"/>
          </a:p>
          <a:p>
            <a:pPr lvl="1">
              <a:buFont typeface="Lucida Sans" panose="020B0602030504020204" pitchFamily="34" charset="0"/>
              <a:buChar char="*"/>
            </a:pPr>
            <a:r>
              <a:rPr lang="en-US" sz="1600" dirty="0" smtClean="0"/>
              <a:t>IMS Global Learning Consortium</a:t>
            </a:r>
          </a:p>
          <a:p>
            <a:endParaRPr lang="en-US" sz="1200" dirty="0"/>
          </a:p>
          <a:p>
            <a:endParaRPr lang="en-US" sz="1000" dirty="0" smtClean="0"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44525" y="1131887"/>
            <a:ext cx="7862888" cy="1588"/>
          </a:xfrm>
          <a:prstGeom prst="line">
            <a:avLst/>
          </a:prstGeom>
          <a:ln w="25400">
            <a:solidFill>
              <a:srgbClr val="C03F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28"/>
          <p:cNvSpPr txBox="1">
            <a:spLocks/>
          </p:cNvSpPr>
          <p:nvPr/>
        </p:nvSpPr>
        <p:spPr>
          <a:xfrm>
            <a:off x="644525" y="114300"/>
            <a:ext cx="7964494" cy="916285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4000" b="1" i="0" baseline="0">
                <a:solidFill>
                  <a:srgbClr val="3C5174"/>
                </a:solidFill>
                <a:latin typeface="+mj-lt"/>
              </a:defRPr>
            </a:lvl1pPr>
          </a:lstStyle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defRPr/>
            </a:pPr>
            <a:r>
              <a:rPr lang="en-US" sz="4400" b="0" dirty="0">
                <a:solidFill>
                  <a:srgbClr val="356387"/>
                </a:solidFill>
                <a:latin typeface="Rockwell"/>
                <a:cs typeface="Rockwell"/>
              </a:rPr>
              <a:t>APIP vs. Accessibility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1BD0-510A-4B43-8BCB-3DD6DF5D1A8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4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  <a:buSzPct val="100000"/>
              <a:defRPr/>
            </a:pPr>
            <a:r>
              <a:rPr lang="en-US" dirty="0">
                <a:solidFill>
                  <a:srgbClr val="356387"/>
                </a:solidFill>
                <a:latin typeface="Rockwell"/>
                <a:ea typeface="+mn-ea"/>
                <a:cs typeface="Rockwell"/>
              </a:rPr>
              <a:t>Ability to manipulate each parsed section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1BD0-510A-4B43-8BCB-3DD6DF5D1A8C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19" y="1499191"/>
            <a:ext cx="8587039" cy="4273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211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13379" cy="11430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SzPct val="100000"/>
              <a:defRPr/>
            </a:pPr>
            <a:r>
              <a:rPr lang="en-US" dirty="0">
                <a:solidFill>
                  <a:srgbClr val="356387"/>
                </a:solidFill>
                <a:latin typeface="Rockwell"/>
                <a:ea typeface="+mn-ea"/>
                <a:cs typeface="Rockwell"/>
              </a:rPr>
              <a:t>Ability to adjust based on inclusion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1BD0-510A-4B43-8BCB-3DD6DF5D1A8C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15456"/>
            <a:ext cx="8229600" cy="409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02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302707"/>
            <a:ext cx="8153400" cy="5053643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r>
              <a:rPr lang="en-US" sz="2400" dirty="0" smtClean="0"/>
              <a:t>PNP – Personal Needs Profile</a:t>
            </a:r>
          </a:p>
          <a:p>
            <a:pPr lvl="1"/>
            <a:r>
              <a:rPr lang="en-US" sz="1800" dirty="0"/>
              <a:t>Updating per student based on IEP or 504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0" lvl="0" indent="0">
              <a:buNone/>
            </a:pP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44525" y="1131887"/>
            <a:ext cx="7862888" cy="1588"/>
          </a:xfrm>
          <a:prstGeom prst="line">
            <a:avLst/>
          </a:prstGeom>
          <a:ln w="25400">
            <a:solidFill>
              <a:srgbClr val="C03F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28"/>
          <p:cNvSpPr txBox="1">
            <a:spLocks/>
          </p:cNvSpPr>
          <p:nvPr/>
        </p:nvSpPr>
        <p:spPr>
          <a:xfrm>
            <a:off x="644525" y="114300"/>
            <a:ext cx="7964494" cy="916285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4000" b="1" i="0" baseline="0">
                <a:solidFill>
                  <a:srgbClr val="3C5174"/>
                </a:solidFill>
                <a:latin typeface="+mj-lt"/>
              </a:defRPr>
            </a:lvl1pPr>
          </a:lstStyle>
          <a:p>
            <a:pPr lvl="0">
              <a:lnSpc>
                <a:spcPct val="110000"/>
              </a:lnSpc>
              <a:spcBef>
                <a:spcPct val="0"/>
              </a:spcBef>
              <a:buSzPct val="100000"/>
              <a:defRPr/>
            </a:pPr>
            <a:r>
              <a:rPr lang="en-US" sz="4400" b="0" dirty="0">
                <a:solidFill>
                  <a:srgbClr val="356387"/>
                </a:solidFill>
                <a:latin typeface="Rockwell"/>
                <a:cs typeface="Rockwell"/>
              </a:rPr>
              <a:t>PnP tool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1BD0-510A-4B43-8BCB-3DD6DF5D1A8C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723" y="2930013"/>
            <a:ext cx="6381135" cy="3049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407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0515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356387"/>
                </a:solidFill>
                <a:latin typeface="Rockwell"/>
                <a:ea typeface="+mn-ea"/>
                <a:cs typeface="Rockwell"/>
              </a:rPr>
              <a:t>Customizable Accessibility Options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1BD0-510A-4B43-8BCB-3DD6DF5D1A8C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82" y="1354874"/>
            <a:ext cx="8686543" cy="406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083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1" cy="5850773"/>
          </a:xfrm>
          <a:prstGeom prst="rect">
            <a:avLst/>
          </a:prstGeom>
          <a:solidFill>
            <a:srgbClr val="356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99" y="469683"/>
            <a:ext cx="78552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FFFF"/>
                </a:solidFill>
                <a:latin typeface="Rockwell"/>
                <a:cs typeface="Rockwell"/>
              </a:rPr>
              <a:t>Function vs. Label</a:t>
            </a:r>
            <a:endParaRPr lang="en-US" sz="6000" dirty="0" smtClean="0">
              <a:solidFill>
                <a:srgbClr val="FFFFFF"/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80452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56387"/>
                </a:solidFill>
                <a:latin typeface="Rockwell"/>
                <a:ea typeface="+mn-ea"/>
                <a:cs typeface="Rockwell"/>
              </a:rPr>
              <a:t>Read aloud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95" y="2041962"/>
            <a:ext cx="7305235" cy="344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56387"/>
                </a:solidFill>
                <a:latin typeface="Rockwell"/>
                <a:ea typeface="+mn-ea"/>
                <a:cs typeface="Rockwell"/>
              </a:rPr>
              <a:t>Color Contrast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7869"/>
            <a:ext cx="7988102" cy="293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497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56387"/>
                </a:solidFill>
                <a:latin typeface="Rockwell"/>
                <a:ea typeface="+mn-ea"/>
                <a:cs typeface="Rockwell"/>
              </a:rPr>
              <a:t>Masking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29" y="1885950"/>
            <a:ext cx="7977814" cy="3348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514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-1"/>
            <a:ext cx="9144001" cy="5850773"/>
          </a:xfrm>
          <a:prstGeom prst="rect">
            <a:avLst/>
          </a:prstGeom>
          <a:solidFill>
            <a:srgbClr val="356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8899" y="469683"/>
            <a:ext cx="78552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FF"/>
                </a:solidFill>
                <a:latin typeface="Rockwell"/>
                <a:cs typeface="Rockwell"/>
              </a:rPr>
              <a:t>Welcome.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1965" y="1607104"/>
            <a:ext cx="67922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Common Language around Accessibility and Accommodations for States and Assessment Vendors</a:t>
            </a:r>
            <a:endParaRPr lang="en-US" sz="32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6811" y="6166152"/>
            <a:ext cx="498433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dirty="0" smtClean="0">
                <a:solidFill>
                  <a:srgbClr val="356387"/>
                </a:solidFill>
                <a:latin typeface="Arial"/>
                <a:cs typeface="Arial"/>
              </a:rPr>
              <a:t>Jake Goldsmith</a:t>
            </a:r>
            <a:endParaRPr lang="en-US" sz="2500" dirty="0">
              <a:solidFill>
                <a:srgbClr val="35638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292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56387"/>
                </a:solidFill>
                <a:latin typeface="Rockwell"/>
                <a:ea typeface="+mn-ea"/>
                <a:cs typeface="Rockwell"/>
              </a:rPr>
              <a:t>Zoom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00" y="1695449"/>
            <a:ext cx="7939838" cy="3743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516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914400"/>
            <a:r>
              <a:rPr lang="en-US" dirty="0">
                <a:solidFill>
                  <a:srgbClr val="356387"/>
                </a:solidFill>
                <a:latin typeface="Rockwell"/>
                <a:ea typeface="+mn-ea"/>
                <a:cs typeface="Rockwell"/>
              </a:rPr>
              <a:t>Highlight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2214069"/>
            <a:ext cx="8408080" cy="2657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381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1" cy="5850773"/>
          </a:xfrm>
          <a:prstGeom prst="rect">
            <a:avLst/>
          </a:prstGeom>
          <a:solidFill>
            <a:srgbClr val="356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99" y="469683"/>
            <a:ext cx="78552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FFFF"/>
                </a:solidFill>
                <a:latin typeface="Rockwell"/>
                <a:cs typeface="Rockwell"/>
              </a:rPr>
              <a:t>Impact</a:t>
            </a:r>
            <a:endParaRPr lang="en-US" sz="6000" dirty="0" smtClean="0">
              <a:solidFill>
                <a:srgbClr val="FFFFFF"/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81139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356387"/>
                </a:solidFill>
                <a:latin typeface="Rockwell"/>
                <a:ea typeface="+mn-ea"/>
                <a:cs typeface="Rockwell"/>
              </a:rPr>
              <a:t>Configuration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items across platforms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Vendor transition/maintenance expenses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Core item set vs state specific items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Documentation expenses</a:t>
            </a:r>
          </a:p>
        </p:txBody>
      </p:sp>
    </p:spTree>
    <p:extLst>
      <p:ext uri="{BB962C8B-B14F-4D97-AF65-F5344CB8AC3E}">
        <p14:creationId xmlns:p14="http://schemas.microsoft.com/office/powerpoint/2010/main" val="35576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356387"/>
                </a:solidFill>
                <a:latin typeface="Rockwell"/>
                <a:cs typeface="Rockwell"/>
              </a:rPr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Tracking longitudinal data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Comparisons to students in other systems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05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356387"/>
                </a:solidFill>
                <a:latin typeface="Rockwell"/>
                <a:ea typeface="+mn-ea"/>
                <a:cs typeface="Rockwell"/>
              </a:rPr>
              <a:t>Confusion to schools/students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Simplify the language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Embedded, non embedded, supports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, and accommodations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universal tools, embedded accommodations requiring IEP documentation, embedded supports requiring team documentation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challenges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Ensure student has correct accommodations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Minimize helpdesk calls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Minimize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test interruptions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50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1" cy="5850773"/>
          </a:xfrm>
          <a:prstGeom prst="rect">
            <a:avLst/>
          </a:prstGeom>
          <a:solidFill>
            <a:srgbClr val="356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8899" y="469683"/>
            <a:ext cx="785524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FFFF"/>
                </a:solidFill>
                <a:latin typeface="Rockwell"/>
                <a:cs typeface="Rockwell"/>
              </a:rPr>
              <a:t>It’s all about </a:t>
            </a:r>
            <a:br>
              <a:rPr lang="en-US" sz="4400" dirty="0" smtClean="0">
                <a:solidFill>
                  <a:srgbClr val="FFFFFF"/>
                </a:solidFill>
                <a:latin typeface="Rockwell"/>
                <a:cs typeface="Rockwell"/>
              </a:rPr>
            </a:br>
            <a:r>
              <a:rPr lang="en-US" sz="4400" dirty="0" smtClean="0">
                <a:solidFill>
                  <a:srgbClr val="FFFFFF"/>
                </a:solidFill>
                <a:latin typeface="Rockwell"/>
                <a:cs typeface="Rockwell"/>
              </a:rPr>
              <a:t>student learning.</a:t>
            </a:r>
          </a:p>
          <a:p>
            <a:r>
              <a:rPr lang="en-US" sz="6000" dirty="0" smtClean="0">
                <a:solidFill>
                  <a:srgbClr val="FFFFFF"/>
                </a:solidFill>
                <a:latin typeface="Rockwell"/>
                <a:cs typeface="Rockwell"/>
              </a:rPr>
              <a:t>Period.</a:t>
            </a:r>
          </a:p>
        </p:txBody>
      </p:sp>
    </p:spTree>
    <p:extLst>
      <p:ext uri="{BB962C8B-B14F-4D97-AF65-F5344CB8AC3E}">
        <p14:creationId xmlns:p14="http://schemas.microsoft.com/office/powerpoint/2010/main" val="217231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1" cy="5850773"/>
          </a:xfrm>
          <a:prstGeom prst="rect">
            <a:avLst/>
          </a:prstGeom>
          <a:solidFill>
            <a:srgbClr val="356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8899" y="469683"/>
            <a:ext cx="78552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FFFF"/>
                </a:solidFill>
                <a:latin typeface="Rockwell"/>
                <a:cs typeface="Rockwell"/>
              </a:rPr>
              <a:t>Thank you.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1965" y="1707387"/>
            <a:ext cx="7721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"/>
                <a:cs typeface="Arial"/>
              </a:rPr>
              <a:t>Goldsmith.jake@measuredprogress.org</a:t>
            </a:r>
            <a:endParaRPr lang="en-US" sz="32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788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56387"/>
                </a:solidFill>
                <a:latin typeface="Rockwell"/>
                <a:ea typeface="+mn-ea"/>
                <a:cs typeface="Rockwell"/>
              </a:rPr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Measured Progress approach</a:t>
            </a:r>
          </a:p>
          <a:p>
            <a:r>
              <a:rPr lang="en-US" dirty="0"/>
              <a:t>Accessible Portable Item </a:t>
            </a:r>
            <a:r>
              <a:rPr lang="en-US" dirty="0" smtClean="0"/>
              <a:t>Protocol</a:t>
            </a:r>
            <a:r>
              <a:rPr lang="en-US" dirty="0"/>
              <a:t> </a:t>
            </a:r>
            <a:r>
              <a:rPr lang="en-US" dirty="0" smtClean="0"/>
              <a:t>(APIP)</a:t>
            </a:r>
          </a:p>
          <a:p>
            <a:r>
              <a:rPr lang="en-US" dirty="0" smtClean="0"/>
              <a:t>Function vs. Label</a:t>
            </a:r>
          </a:p>
          <a:p>
            <a:r>
              <a:rPr lang="en-US" dirty="0" smtClean="0"/>
              <a:t>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73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1" cy="5850773"/>
          </a:xfrm>
          <a:prstGeom prst="rect">
            <a:avLst/>
          </a:prstGeom>
          <a:solidFill>
            <a:srgbClr val="356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99" y="469683"/>
            <a:ext cx="78552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FFFF"/>
                </a:solidFill>
                <a:latin typeface="Rockwell"/>
                <a:cs typeface="Rockwell"/>
              </a:rPr>
              <a:t>Measured Progress </a:t>
            </a:r>
            <a:r>
              <a:rPr lang="en-US" sz="4400" dirty="0" smtClean="0">
                <a:solidFill>
                  <a:srgbClr val="FFFFFF"/>
                </a:solidFill>
                <a:latin typeface="Rockwell"/>
                <a:cs typeface="Rockwell"/>
              </a:rPr>
              <a:t>Approach</a:t>
            </a:r>
          </a:p>
        </p:txBody>
      </p:sp>
    </p:spTree>
    <p:extLst>
      <p:ext uri="{BB962C8B-B14F-4D97-AF65-F5344CB8AC3E}">
        <p14:creationId xmlns:p14="http://schemas.microsoft.com/office/powerpoint/2010/main" val="387018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56387"/>
                </a:solidFill>
                <a:latin typeface="Rockwell"/>
                <a:ea typeface="+mn-ea"/>
                <a:cs typeface="Rockwell"/>
              </a:rPr>
              <a:t>Measured Progress Approach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443211"/>
              </p:ext>
            </p:extLst>
          </p:nvPr>
        </p:nvGraphicFramePr>
        <p:xfrm>
          <a:off x="1350579" y="298931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Authoring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Testing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Reporting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NTS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iTest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Lens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eMetric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eMetric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eMetric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TAO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TAO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TAO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Other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Other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Other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29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56387"/>
                </a:solidFill>
                <a:latin typeface="Rockwell"/>
                <a:ea typeface="+mn-ea"/>
                <a:cs typeface="Rockwell"/>
              </a:rPr>
              <a:t>Measured Progress Approach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implementation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293358"/>
              </p:ext>
            </p:extLst>
          </p:nvPr>
        </p:nvGraphicFramePr>
        <p:xfrm>
          <a:off x="1350579" y="298931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Authoring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Testing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Reporting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Program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NTS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eMetric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Other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Program B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Other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eMetric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eMetric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Program 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NTS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TAO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Lens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Program 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Other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Other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eMetric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15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56387"/>
                </a:solidFill>
                <a:latin typeface="Rockwell"/>
                <a:ea typeface="+mn-ea"/>
                <a:cs typeface="Rockwell"/>
              </a:rPr>
              <a:t>Authoring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NTS environment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796372" y="2374199"/>
            <a:ext cx="7504479" cy="351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44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56387"/>
                </a:solidFill>
                <a:latin typeface="Rockwell"/>
                <a:ea typeface="+mn-ea"/>
                <a:cs typeface="Rockwell"/>
              </a:rPr>
              <a:t>NTS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093" y="556958"/>
            <a:ext cx="4754587" cy="286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24" y="3562804"/>
            <a:ext cx="4511538" cy="276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83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1" cy="5850773"/>
          </a:xfrm>
          <a:prstGeom prst="rect">
            <a:avLst/>
          </a:prstGeom>
          <a:solidFill>
            <a:srgbClr val="356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99" y="469683"/>
            <a:ext cx="78552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FFFF"/>
                </a:solidFill>
                <a:latin typeface="Rockwell"/>
                <a:cs typeface="Rockwell"/>
              </a:rPr>
              <a:t>Accessible Portable Item Protocol (APIP)</a:t>
            </a:r>
          </a:p>
        </p:txBody>
      </p:sp>
    </p:spTree>
    <p:extLst>
      <p:ext uri="{BB962C8B-B14F-4D97-AF65-F5344CB8AC3E}">
        <p14:creationId xmlns:p14="http://schemas.microsoft.com/office/powerpoint/2010/main" val="322271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cb64733-1811-430c-8e7b-3457cebbf730">DHHXJ33TZ7NF-3095-22</_dlc_DocId>
    <_dlc_DocIdUrl xmlns="ecb64733-1811-430c-8e7b-3457cebbf730">
      <Url>https://sharepoint.measuredprogress.org/DPTS/Mrkt/_layouts/DocIdRedir.aspx?ID=DHHXJ33TZ7NF-3095-22</Url>
      <Description>DHHXJ33TZ7NF-3095-22</Description>
    </_dlc_DocIdUrl>
    <Category xmlns="ff333130-2fed-44a3-baa4-a6ce5742b2d0">PPT</Category>
    <Last_x0020_Updated xmlns="ff333130-2fed-44a3-baa4-a6ce5742b2d0">2015-09-30T04:00:00+00:00</Last_x0020_Updated>
    <Summary_x0020__x002f__x0020_Uses xmlns="ff333130-2fed-44a3-baa4-a6ce5742b2d0">Use for all PPT presentations for sales, events/tradeshows, and for internal corporate meetings.</Summary_x0020__x002f__x0020_Uses>
    <Doc_x0020_Type xmlns="ff333130-2fed-44a3-baa4-a6ce5742b2d0">Templates</Doc_x0020_Typ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9111BFBDC7094AAFD2195F076B1307" ma:contentTypeVersion="4" ma:contentTypeDescription="Create a new document." ma:contentTypeScope="" ma:versionID="5e7d3e206eab005c516b95e60ae66e29">
  <xsd:schema xmlns:xsd="http://www.w3.org/2001/XMLSchema" xmlns:xs="http://www.w3.org/2001/XMLSchema" xmlns:p="http://schemas.microsoft.com/office/2006/metadata/properties" xmlns:ns2="ecb64733-1811-430c-8e7b-3457cebbf730" xmlns:ns3="ff333130-2fed-44a3-baa4-a6ce5742b2d0" targetNamespace="http://schemas.microsoft.com/office/2006/metadata/properties" ma:root="true" ma:fieldsID="1c5cb329c47624f984f0cc6e7a679eb6" ns2:_="" ns3:_="">
    <xsd:import namespace="ecb64733-1811-430c-8e7b-3457cebbf730"/>
    <xsd:import namespace="ff333130-2fed-44a3-baa4-a6ce5742b2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Category" minOccurs="0"/>
                <xsd:element ref="ns3:Summary_x0020__x002f__x0020_Uses"/>
                <xsd:element ref="ns3:Last_x0020_Updated"/>
                <xsd:element ref="ns3:Doc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b64733-1811-430c-8e7b-3457cebbf73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333130-2fed-44a3-baa4-a6ce5742b2d0" elementFormDefault="qualified">
    <xsd:import namespace="http://schemas.microsoft.com/office/2006/documentManagement/types"/>
    <xsd:import namespace="http://schemas.microsoft.com/office/infopath/2007/PartnerControls"/>
    <xsd:element name="Category" ma:index="11" nillable="true" ma:displayName="Filetype" ma:format="Dropdown" ma:internalName="Category">
      <xsd:simpleType>
        <xsd:union memberTypes="dms:Text">
          <xsd:simpleType>
            <xsd:restriction base="dms:Choice">
              <xsd:enumeration value="PDF"/>
              <xsd:enumeration value="Word"/>
              <xsd:enumeration value="PPT"/>
              <xsd:enumeration value=".png"/>
              <xsd:enumeration value=".jpg"/>
              <xsd:enumeration value=".eps"/>
              <xsd:enumeration value="other"/>
            </xsd:restriction>
          </xsd:simpleType>
        </xsd:union>
      </xsd:simpleType>
    </xsd:element>
    <xsd:element name="Summary_x0020__x002f__x0020_Uses" ma:index="12" ma:displayName="Summary / Uses" ma:internalName="Summary_x0020__x002f__x0020_Uses">
      <xsd:simpleType>
        <xsd:restriction base="dms:Note">
          <xsd:maxLength value="255"/>
        </xsd:restriction>
      </xsd:simpleType>
    </xsd:element>
    <xsd:element name="Last_x0020_Updated" ma:index="13" ma:displayName="Last Updated" ma:format="DateOnly" ma:internalName="Last_x0020_Updated">
      <xsd:simpleType>
        <xsd:restriction base="dms:DateTime"/>
      </xsd:simpleType>
    </xsd:element>
    <xsd:element name="Doc_x0020_Type" ma:index="14" nillable="true" ma:displayName="Doc Type" ma:default="Brand Standards Guide" ma:format="Dropdown" ma:internalName="Doc_x0020_Type">
      <xsd:simpleType>
        <xsd:restriction base="dms:Choice">
          <xsd:enumeration value="Brand Standards Guide"/>
          <xsd:enumeration value="Logos"/>
          <xsd:enumeration value="Templat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5EEC54C-58F4-4B4B-B1EB-7CD15294AC98}">
  <ds:schemaRefs>
    <ds:schemaRef ds:uri="http://schemas.microsoft.com/office/infopath/2007/PartnerControls"/>
    <ds:schemaRef ds:uri="http://schemas.openxmlformats.org/package/2006/metadata/core-properties"/>
    <ds:schemaRef ds:uri="http://purl.org/dc/terms/"/>
    <ds:schemaRef ds:uri="ecb64733-1811-430c-8e7b-3457cebbf730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ff333130-2fed-44a3-baa4-a6ce5742b2d0"/>
  </ds:schemaRefs>
</ds:datastoreItem>
</file>

<file path=customXml/itemProps2.xml><?xml version="1.0" encoding="utf-8"?>
<ds:datastoreItem xmlns:ds="http://schemas.openxmlformats.org/officeDocument/2006/customXml" ds:itemID="{EA663C09-9BE7-40CD-AA62-E0D98429CE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b64733-1811-430c-8e7b-3457cebbf730"/>
    <ds:schemaRef ds:uri="ff333130-2fed-44a3-baa4-a6ce5742b2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BEB37F-0369-42F0-AFD8-E9F2F12703D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ACB5D04-43F3-44F9-B01F-F1604C596AB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2951</TotalTime>
  <Words>479</Words>
  <Application>Microsoft Office PowerPoint</Application>
  <PresentationFormat>On-screen Show (4:3)</PresentationFormat>
  <Paragraphs>139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1_Office Theme</vt:lpstr>
      <vt:lpstr>PowerPoint Presentation</vt:lpstr>
      <vt:lpstr>PowerPoint Presentation</vt:lpstr>
      <vt:lpstr>Agenda</vt:lpstr>
      <vt:lpstr>PowerPoint Presentation</vt:lpstr>
      <vt:lpstr>Measured Progress Approach </vt:lpstr>
      <vt:lpstr>Measured Progress Approach </vt:lpstr>
      <vt:lpstr>Authoring</vt:lpstr>
      <vt:lpstr>NTS </vt:lpstr>
      <vt:lpstr>PowerPoint Presentation</vt:lpstr>
      <vt:lpstr>PowerPoint Presentation</vt:lpstr>
      <vt:lpstr>PowerPoint Presentation</vt:lpstr>
      <vt:lpstr>Ability to manipulate each parsed section</vt:lpstr>
      <vt:lpstr>Ability to adjust based on inclusion order</vt:lpstr>
      <vt:lpstr>PowerPoint Presentation</vt:lpstr>
      <vt:lpstr>Customizable Accessibility Options</vt:lpstr>
      <vt:lpstr>PowerPoint Presentation</vt:lpstr>
      <vt:lpstr>Read aloud</vt:lpstr>
      <vt:lpstr>Color Contrast</vt:lpstr>
      <vt:lpstr>Masking</vt:lpstr>
      <vt:lpstr>Zoom</vt:lpstr>
      <vt:lpstr>Highlight</vt:lpstr>
      <vt:lpstr>PowerPoint Presentation</vt:lpstr>
      <vt:lpstr>Configuration Challenges</vt:lpstr>
      <vt:lpstr>Reporting</vt:lpstr>
      <vt:lpstr>Confusion to schools/students</vt:lpstr>
      <vt:lpstr>PowerPoint Presentation</vt:lpstr>
      <vt:lpstr>PowerPoint Presentation</vt:lpstr>
    </vt:vector>
  </TitlesOfParts>
  <Company>Measured Progress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Template</dc:title>
  <dc:creator>Renee Cronin</dc:creator>
  <cp:lastModifiedBy>Jake Goldsmith</cp:lastModifiedBy>
  <cp:revision>136</cp:revision>
  <cp:lastPrinted>2016-09-08T12:19:14Z</cp:lastPrinted>
  <dcterms:created xsi:type="dcterms:W3CDTF">2015-09-23T13:08:42Z</dcterms:created>
  <dcterms:modified xsi:type="dcterms:W3CDTF">2016-09-08T18:17:50Z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0x010100DE9111BFBDC7094AAFD2195F076B1307</vt:lpwstr>
  </property>
  <property fmtid="{D5CDD505-2E9C-101B-9397-08002B2CF9AE}" pid="3" name="_dlc_DocIdItemGuid">
    <vt:lpwstr>b21d9464-02a8-437b-94e2-b4d2c313cfd1</vt:lpwstr>
  </property>
  <property fmtid="{D5CDD505-2E9C-101B-9397-08002B2CF9AE}" pid="4" name="Order">
    <vt:r8>200</vt:r8>
  </property>
</Properties>
</file>